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67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9638"/>
    <p:restoredTop sz="94640"/>
  </p:normalViewPr>
  <p:slideViewPr>
    <p:cSldViewPr snapToGrid="0">
      <p:cViewPr varScale="1">
        <p:scale>
          <a:sx n="92" d="100"/>
          <a:sy n="92" d="100"/>
        </p:scale>
        <p:origin x="208" y="27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DE6C8-AB1D-4204-BC9C-3366B0BF04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8426" y="889820"/>
            <a:ext cx="9989574" cy="3598606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7B9009-EE50-4EE5-B6EB-CD6EC83D3F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8426" y="4488426"/>
            <a:ext cx="6991776" cy="1302774"/>
          </a:xfrm>
        </p:spPr>
        <p:txBody>
          <a:bodyPr anchor="b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C8667E-058A-436F-B8EA-5B3A99D43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2/16/23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680305-1AD7-482D-BFFD-6CDB83AB3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5762A1-52E9-402D-B65E-DF193E44C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0319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359C1-C098-4BF4-A55D-782F4E606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343C7E-1E8B-4D38-9B81-1AA2A8978E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A70B00-53AE-4D3F-91BE-A8D789ED9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2/16/23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647FC7-8124-4F70-A849-B6BCC5189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7CEBE4-50DC-47DB-B699-CCC024336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5419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418279-D3B8-4C6A-AB74-9DE3777712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42322" y="997974"/>
            <a:ext cx="2349043" cy="4984956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8F733C-9309-4197-BACA-207CDC8935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997973"/>
            <a:ext cx="8404122" cy="4984956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ACD4D0-5BE6-412D-B08B-5DFFD5935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2/16/23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021651-B786-4A39-A10F-F5231D0A2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504D2D-9379-40DE-9F45-3004BE54F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0310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87CA6-BFD9-4CB1-8892-F6B062E82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DA8C3-9C0C-4E52-9A62-E4DB159E6B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C3EC35-E02F-41FF-9232-F90692A90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2/16/23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D13D38-5DF1-443B-8A12-71E834FDC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5E644A-4A37-4757-9809-5B035E287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2101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6578B-CD85-4BF1-A729-E8E8079B5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383" y="1709738"/>
            <a:ext cx="10632067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8448C1-C13F-4826-8347-EEB00A6643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5383" y="4589463"/>
            <a:ext cx="10632067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06546A-957F-4C4D-9744-1177AD258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2/16/23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DB149C-CC63-4E3A-A83D-EF637EB51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B94775-7982-41EC-B584-D51224D38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161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E4BD8-507D-48E4-A624-F16A741C3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22096"/>
            <a:ext cx="10691265" cy="112793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0A07E4-3A39-457C-A059-7DFB6039D9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15383" y="2128684"/>
            <a:ext cx="5304417" cy="384441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141E17-47CE-4A78-B0FA-0E9786DA67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128684"/>
            <a:ext cx="5219700" cy="384441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F02C13-D3ED-4044-9716-F29D79A18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2/16/23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F334AD-FB29-4355-B5CF-85E61B4F3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5AA154-790C-4774-9C21-8C543E733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2255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7DD35-7673-4F88-86B0-634883B5E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87" y="929148"/>
            <a:ext cx="10640005" cy="76154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C820D7-3E0B-47C6-A583-C4C839C5AF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5384" y="1681163"/>
            <a:ext cx="5282192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839A7B-97D5-400F-B802-A0FF28FE9F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15384" y="2505075"/>
            <a:ext cx="5282192" cy="342377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E0ECA2-DBF1-4681-9DFA-93AFD1B371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0EBBBB-517F-4ED7-9E51-CF0F7590B4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4237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11B5C7-1E37-478F-B4B0-C7202FFE4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2/16/23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53F7EF-507C-4CB3-86C5-8B34FFFC1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E3DEA6-E4EB-4C2A-8B4F-55EC965B6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7122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32964-A933-4B98-A141-A4B316DAF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684C9D-23DA-42B0-9DD3-7592F72E8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2/16/23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BF8F05-876F-49D8-AE30-5BB2A91EC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3D20DA-9260-4577-BB51-789570A24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0126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2C1F24-E0A1-45A7-8EF5-92CD97993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2/16/23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021C19-210E-46B0-9036-5D8AECC92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880FEF-487E-44DF-8615-DF2210419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8225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568EE-74C8-43A6-90BC-2DDD965CF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426" y="781665"/>
            <a:ext cx="4093599" cy="122345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1C35AC-CAE3-48CF-A3E4-A075C9FDD7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9D03EA-5FAD-4609-A2B8-624E426847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8258" y="2315497"/>
            <a:ext cx="4093599" cy="355349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58D2EA-2191-4216-B64D-067BDFE12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2/16/23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042128-DAB4-481C-BEE6-3523E8E88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50E382-C500-4A4C-A7C6-43860383A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4654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FE98B-EACF-4251-A8AF-0D9EDD17C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342" y="1066800"/>
            <a:ext cx="4103431" cy="1317523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05F473-761A-4002-AF70-9FF878D013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066800"/>
            <a:ext cx="6172200" cy="47942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0C2E6A-F834-4540-BB00-E13CB45DC3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3342" y="2552700"/>
            <a:ext cx="4103431" cy="33162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C38EAB-AD63-415C-B263-BA1D8FBE3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2/16/23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2E5541-B6DE-45E8-BCFE-0DFC4F574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B78D45-289B-46AF-8CB9-E6150BEA1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609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A362AC-B59F-4AC7-B279-57DDD5336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22096"/>
            <a:ext cx="10691265" cy="137103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6042DB-75BD-4EC1-B6D9-8A72EF940C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0635" y="2293126"/>
            <a:ext cx="10691265" cy="3636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DD1378-7C96-4079-B44C-3D86B46575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9448" y="6356350"/>
            <a:ext cx="25925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fld id="{2F3E8B1C-86EF-43CF-8304-249481088644}" type="datetimeFigureOut">
              <a:rPr lang="en-US" smtClean="0"/>
              <a:pPr/>
              <a:t>2/16/23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9B6B78-577F-43F5-BAEE-BF72484C98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15383" y="6356350"/>
            <a:ext cx="45397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CC75B8-AF8F-4D8A-9B3D-D1951A64BA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/>
                </a:solidFill>
              </a:defRPr>
            </a:lvl1pPr>
          </a:lstStyle>
          <a:p>
            <a:fld id="{C3DB2ADC-AF19-4574-8C10-79B5B04FCA27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64F9B95-9045-48D2-B9F3-2927E98F54AA}"/>
              </a:ext>
            </a:extLst>
          </p:cNvPr>
          <p:cNvCxnSpPr>
            <a:cxnSpLocks/>
          </p:cNvCxnSpPr>
          <p:nvPr/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85AA86F-6A4D-4BCB-A045-D992CDC2959B}"/>
              </a:ext>
            </a:extLst>
          </p:cNvPr>
          <p:cNvCxnSpPr>
            <a:cxnSpLocks/>
          </p:cNvCxnSpPr>
          <p:nvPr/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28471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35" r:id="rId2"/>
    <p:sldLayoutId id="2147483736" r:id="rId3"/>
    <p:sldLayoutId id="2147483737" r:id="rId4"/>
    <p:sldLayoutId id="2147483727" r:id="rId5"/>
    <p:sldLayoutId id="2147483728" r:id="rId6"/>
    <p:sldLayoutId id="2147483729" r:id="rId7"/>
    <p:sldLayoutId id="2147483730" r:id="rId8"/>
    <p:sldLayoutId id="2147483731" r:id="rId9"/>
    <p:sldLayoutId id="2147483732" r:id="rId10"/>
    <p:sldLayoutId id="2147483733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cap="all" spc="3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0E52DF2-6802-459B-AC2A-AF976DEB1D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97942D-91CC-F311-477F-ED8A9463E3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02184" y="2386295"/>
            <a:ext cx="3730839" cy="3569150"/>
          </a:xfrm>
        </p:spPr>
        <p:txBody>
          <a:bodyPr anchor="b">
            <a:normAutofit/>
          </a:bodyPr>
          <a:lstStyle/>
          <a:p>
            <a:r>
              <a:rPr lang="en-US" sz="4000" dirty="0"/>
              <a:t>A time series approach for option pricing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7198D2A-D365-A70E-E491-E381DC54C6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15300" y="1208146"/>
            <a:ext cx="3137031" cy="979680"/>
          </a:xfrm>
        </p:spPr>
        <p:txBody>
          <a:bodyPr anchor="t">
            <a:normAutofit/>
          </a:bodyPr>
          <a:lstStyle/>
          <a:p>
            <a:r>
              <a:rPr lang="en-US" sz="1800" dirty="0"/>
              <a:t>Capstone project</a:t>
            </a:r>
          </a:p>
          <a:p>
            <a:r>
              <a:rPr lang="en-US" sz="1800" dirty="0"/>
              <a:t>Quinn Le</a:t>
            </a:r>
          </a:p>
        </p:txBody>
      </p:sp>
      <p:pic>
        <p:nvPicPr>
          <p:cNvPr id="4" name="Picture 3" descr="An abstract genetic concept">
            <a:extLst>
              <a:ext uri="{FF2B5EF4-FFF2-40B4-BE49-F238E27FC236}">
                <a16:creationId xmlns:a16="http://schemas.microsoft.com/office/drawing/2014/main" id="{79B339EF-8943-AA8D-9D62-7E1D609AB9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321" r="1" b="1"/>
          <a:stretch/>
        </p:blipFill>
        <p:spPr>
          <a:xfrm>
            <a:off x="20" y="10"/>
            <a:ext cx="7320707" cy="6857985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15300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10107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9B261-6A49-5BBC-5BB0-1805F9F50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Black-</a:t>
            </a:r>
            <a:r>
              <a:rPr lang="en-US" dirty="0" err="1"/>
              <a:t>scholes</a:t>
            </a:r>
            <a:r>
              <a:rPr lang="en-US" dirty="0"/>
              <a:t> results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D1197D-52B2-E43E-0A84-13521248C2A6}"/>
              </a:ext>
            </a:extLst>
          </p:cNvPr>
          <p:cNvSpPr txBox="1"/>
          <p:nvPr/>
        </p:nvSpPr>
        <p:spPr>
          <a:xfrm>
            <a:off x="1725102" y="534618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MSE: 2.214      MAE: 1.269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4A99D5-C089-22CE-95E1-183037ECD1CA}"/>
              </a:ext>
            </a:extLst>
          </p:cNvPr>
          <p:cNvSpPr txBox="1"/>
          <p:nvPr/>
        </p:nvSpPr>
        <p:spPr>
          <a:xfrm>
            <a:off x="7694524" y="534618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MSE: 5.343      MAE: 2.159</a:t>
            </a:r>
          </a:p>
        </p:txBody>
      </p:sp>
      <p:pic>
        <p:nvPicPr>
          <p:cNvPr id="8" name="Content Placeholder 7" descr="Graphical user interface, chart, line chart&#10;&#10;Description automatically generated">
            <a:extLst>
              <a:ext uri="{FF2B5EF4-FFF2-40B4-BE49-F238E27FC236}">
                <a16:creationId xmlns:a16="http://schemas.microsoft.com/office/drawing/2014/main" id="{6A8B5076-9C07-862A-A9C0-65EC56D0E5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8034" y="1695189"/>
            <a:ext cx="5693517" cy="3478460"/>
          </a:xfrm>
        </p:spPr>
      </p:pic>
      <p:pic>
        <p:nvPicPr>
          <p:cNvPr id="12" name="Picture 11" descr="Graphical user interface, chart, line chart&#10;&#10;Description automatically generated">
            <a:extLst>
              <a:ext uri="{FF2B5EF4-FFF2-40B4-BE49-F238E27FC236}">
                <a16:creationId xmlns:a16="http://schemas.microsoft.com/office/drawing/2014/main" id="{9893C2CB-3589-561F-C253-170845F8D4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1550" y="1726443"/>
            <a:ext cx="5530409" cy="3447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6483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C8C753-0E62-E86A-A77C-5E67A64272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AND PROPOSED IMPROVEMENTS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3AF5DE-297B-C82F-9CCC-DDC3648D95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ARIMA: </a:t>
            </a:r>
            <a:r>
              <a:rPr lang="en-US" sz="2000" dirty="0"/>
              <a:t>0.679</a:t>
            </a:r>
          </a:p>
          <a:p>
            <a:r>
              <a:rPr lang="en-US" dirty="0"/>
              <a:t>BS with 6-week volatility: 2.214</a:t>
            </a:r>
          </a:p>
          <a:p>
            <a:r>
              <a:rPr lang="en-US" dirty="0"/>
              <a:t>BS with 1-week volatility: 5.343</a:t>
            </a:r>
          </a:p>
          <a:p>
            <a:pPr marL="0" indent="0">
              <a:buNone/>
            </a:pPr>
            <a:r>
              <a:rPr lang="en-US" dirty="0"/>
              <a:t>Overall, ARIMA performs better in terms of MSE and MAE. Moreover, it gives a 95% confidence interval with covers most of the observed data.</a:t>
            </a:r>
          </a:p>
          <a:p>
            <a:pPr marL="0" indent="0">
              <a:buNone/>
            </a:pPr>
            <a:r>
              <a:rPr lang="en-US" dirty="0"/>
              <a:t>The Black Scholes models with 6-week volatility performs better than the 1-week one in term of MSE. However, the price predicted by the later might be useful in some cases, for example, option seller. </a:t>
            </a:r>
          </a:p>
        </p:txBody>
      </p:sp>
    </p:spTree>
    <p:extLst>
      <p:ext uri="{BB962C8B-B14F-4D97-AF65-F5344CB8AC3E}">
        <p14:creationId xmlns:p14="http://schemas.microsoft.com/office/powerpoint/2010/main" val="16811013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C8C753-0E62-E86A-A77C-5E67A64272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PROPOSED IMPROVEMENTS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3AF5DE-297B-C82F-9CCC-DDC3648D95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en-US" dirty="0"/>
              <a:t> For now, we simply use the average volatility for our model. Therefore, better volatility modeling will improve the accuracy for Black-Scholes model (GARCH for example). </a:t>
            </a:r>
          </a:p>
          <a:p>
            <a:pPr>
              <a:buFont typeface="Wingdings" pitchFamily="2" charset="2"/>
              <a:buChar char="Ø"/>
            </a:pPr>
            <a:r>
              <a:rPr lang="en-US" dirty="0"/>
              <a:t> Neural network approach: Recurrent neural network (RNN) or Long short term memory LSTM etc.</a:t>
            </a:r>
          </a:p>
          <a:p>
            <a:pPr>
              <a:buFont typeface="Wingdings" pitchFamily="2" charset="2"/>
              <a:buChar char="Ø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54139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449B1-AAF8-91B5-74EB-F14BCD3DBA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2234" y="2743485"/>
            <a:ext cx="10691265" cy="1371030"/>
          </a:xfrm>
        </p:spPr>
        <p:txBody>
          <a:bodyPr/>
          <a:lstStyle/>
          <a:p>
            <a:r>
              <a:rPr lang="en-US" dirty="0"/>
              <a:t>THANK You for your attention!</a:t>
            </a:r>
          </a:p>
        </p:txBody>
      </p:sp>
    </p:spTree>
    <p:extLst>
      <p:ext uri="{BB962C8B-B14F-4D97-AF65-F5344CB8AC3E}">
        <p14:creationId xmlns:p14="http://schemas.microsoft.com/office/powerpoint/2010/main" val="34254992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1F74B-4563-6427-DAC0-ED0F49F12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35C181-998E-1CE9-E411-6B935952C7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i="0" dirty="0">
                <a:solidFill>
                  <a:srgbClr val="222222"/>
                </a:solidFill>
                <a:effectLst/>
                <a:latin typeface="Calibri" panose="020F0502020204030204" pitchFamily="34" charset="0"/>
              </a:rPr>
              <a:t>The goal is to see if the time series approach yields a better result than Black-Scholes formula. </a:t>
            </a:r>
          </a:p>
          <a:p>
            <a:pPr marL="0" indent="0">
              <a:buNone/>
            </a:pPr>
            <a:r>
              <a:rPr lang="en-US" b="0" i="0" dirty="0">
                <a:solidFill>
                  <a:srgbClr val="222222"/>
                </a:solidFill>
                <a:effectLst/>
                <a:latin typeface="Calibri" panose="020F0502020204030204" pitchFamily="34" charset="0"/>
              </a:rPr>
              <a:t>The option price is stochastic which is determined by supply and demand. Therefore, the price can be different from the price from Black-Scholes model (which is a well-known model in Finance which is used to price 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option</a:t>
            </a:r>
            <a:r>
              <a:rPr lang="en-US" b="0" i="0" dirty="0">
                <a:solidFill>
                  <a:srgbClr val="222222"/>
                </a:solidFill>
                <a:effectLst/>
                <a:latin typeface="Calibri" panose="020F0502020204030204" pitchFamily="34" charset="0"/>
              </a:rPr>
              <a:t>). We would like to answer the question whether the time series models give a better prediction than the Black-Scholes model. 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9659124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C22A0-DD5F-5C33-9289-36DFA9AB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6EB155-D5C6-5EB9-505E-76E84B14BE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635" y="1742753"/>
            <a:ext cx="5395365" cy="1037023"/>
          </a:xfrm>
        </p:spPr>
        <p:txBody>
          <a:bodyPr>
            <a:normAutofit fontScale="62500" lnSpcReduction="20000"/>
          </a:bodyPr>
          <a:lstStyle/>
          <a:p>
            <a:r>
              <a:rPr lang="en-US" sz="2900" dirty="0"/>
              <a:t>Ethereum option data from Sep 2022 to Oct 2022 </a:t>
            </a:r>
          </a:p>
          <a:p>
            <a:r>
              <a:rPr lang="en-US" sz="2900" dirty="0"/>
              <a:t>The option type is European Call option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8" name="Picture 7" descr="Table&#10;&#10;Description automatically generated">
            <a:extLst>
              <a:ext uri="{FF2B5EF4-FFF2-40B4-BE49-F238E27FC236}">
                <a16:creationId xmlns:a16="http://schemas.microsoft.com/office/drawing/2014/main" id="{0869B322-B129-FC66-9A08-95D5A6AB95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687" y="2671051"/>
            <a:ext cx="7772400" cy="3386805"/>
          </a:xfrm>
          <a:prstGeom prst="rect">
            <a:avLst/>
          </a:prstGeom>
        </p:spPr>
      </p:pic>
      <p:pic>
        <p:nvPicPr>
          <p:cNvPr id="6" name="Picture 5" descr="Graphical user interface, application, table, Excel&#10;&#10;Description automatically generated">
            <a:extLst>
              <a:ext uri="{FF2B5EF4-FFF2-40B4-BE49-F238E27FC236}">
                <a16:creationId xmlns:a16="http://schemas.microsoft.com/office/drawing/2014/main" id="{8DEECFE2-AD5C-8385-E347-19F0B4C90F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8774" y="291566"/>
            <a:ext cx="5474767" cy="6274867"/>
          </a:xfrm>
          <a:prstGeom prst="rect">
            <a:avLst/>
          </a:prstGeom>
        </p:spPr>
      </p:pic>
      <p:pic>
        <p:nvPicPr>
          <p:cNvPr id="9" name="Picture 8" descr="Graphical user interface, application, table, Excel&#10;&#10;Description automatically generated">
            <a:extLst>
              <a:ext uri="{FF2B5EF4-FFF2-40B4-BE49-F238E27FC236}">
                <a16:creationId xmlns:a16="http://schemas.microsoft.com/office/drawing/2014/main" id="{C5361232-CC4F-591C-F16C-7C08722879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9101" y="359298"/>
            <a:ext cx="5474767" cy="6274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9806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CB6C7861-E83A-A852-92E0-8E297DC202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6434" y="278058"/>
            <a:ext cx="5422900" cy="3632200"/>
          </a:xfrm>
        </p:spPr>
      </p:pic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A0312E70-EAF9-820D-A30F-E77FC95972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766" y="3910260"/>
            <a:ext cx="3560669" cy="2362200"/>
          </a:xfrm>
          <a:prstGeom prst="rect">
            <a:avLst/>
          </a:prstGeom>
        </p:spPr>
      </p:pic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D1874CD0-CC84-71B2-76A6-8C8DA27F5A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7435" y="3910259"/>
            <a:ext cx="3560669" cy="2391233"/>
          </a:xfrm>
          <a:prstGeom prst="rect">
            <a:avLst/>
          </a:prstGeom>
        </p:spPr>
      </p:pic>
      <p:pic>
        <p:nvPicPr>
          <p:cNvPr id="13" name="Picture 12" descr="Table&#10;&#10;Description automatically generated">
            <a:extLst>
              <a:ext uri="{FF2B5EF4-FFF2-40B4-BE49-F238E27FC236}">
                <a16:creationId xmlns:a16="http://schemas.microsoft.com/office/drawing/2014/main" id="{FF7F503B-D4C6-F6B7-7B65-E3DAC44C66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98416" y="1738558"/>
            <a:ext cx="2273300" cy="4343400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BF336B94-0C0B-8864-E6EE-17DA872A65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2" y="1053043"/>
            <a:ext cx="6680199" cy="1371030"/>
          </a:xfrm>
        </p:spPr>
        <p:txBody>
          <a:bodyPr>
            <a:normAutofit/>
          </a:bodyPr>
          <a:lstStyle/>
          <a:p>
            <a:r>
              <a:rPr lang="en-US" sz="3000" dirty="0"/>
              <a:t>Missing value summary</a:t>
            </a:r>
          </a:p>
        </p:txBody>
      </p:sp>
    </p:spTree>
    <p:extLst>
      <p:ext uri="{BB962C8B-B14F-4D97-AF65-F5344CB8AC3E}">
        <p14:creationId xmlns:p14="http://schemas.microsoft.com/office/powerpoint/2010/main" val="17454699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751789-DE6D-D52D-5D3D-DC7E16F83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Wrangling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639435-5D66-7AF9-819B-0AD5F5C347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634" y="1607611"/>
            <a:ext cx="10691265" cy="2062021"/>
          </a:xfrm>
        </p:spPr>
        <p:txBody>
          <a:bodyPr/>
          <a:lstStyle/>
          <a:p>
            <a:r>
              <a:rPr lang="en-US" dirty="0"/>
              <a:t>Remove data points without bids[0].price or asks[0].price</a:t>
            </a:r>
          </a:p>
          <a:p>
            <a:r>
              <a:rPr lang="en-US" dirty="0"/>
              <a:t>Remove data points with big bid-ask spread ( &gt; 0.005)</a:t>
            </a:r>
          </a:p>
          <a:p>
            <a:r>
              <a:rPr lang="en-US" dirty="0"/>
              <a:t>Remove data points with low transaction volume ( &lt; 10 ETH)</a:t>
            </a:r>
          </a:p>
          <a:p>
            <a:r>
              <a:rPr lang="en-US" dirty="0"/>
              <a:t>Fill </a:t>
            </a:r>
            <a:r>
              <a:rPr lang="en-US" dirty="0" err="1"/>
              <a:t>NaN</a:t>
            </a:r>
            <a:r>
              <a:rPr lang="en-US" dirty="0"/>
              <a:t> by linear interpolation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 descr="Chart, line chart, scatter chart&#10;&#10;Description automatically generated">
            <a:extLst>
              <a:ext uri="{FF2B5EF4-FFF2-40B4-BE49-F238E27FC236}">
                <a16:creationId xmlns:a16="http://schemas.microsoft.com/office/drawing/2014/main" id="{54C26D0A-2962-9298-D53D-8CD116C417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633" y="3517467"/>
            <a:ext cx="5245100" cy="3289300"/>
          </a:xfrm>
          <a:prstGeom prst="rect">
            <a:avLst/>
          </a:prstGeom>
        </p:spPr>
      </p:pic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CBD67FA0-50AD-A22D-3923-CAC253CE2F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5733" y="3555567"/>
            <a:ext cx="51816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2295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Table&#10;&#10;Description automatically generated">
            <a:extLst>
              <a:ext uri="{FF2B5EF4-FFF2-40B4-BE49-F238E27FC236}">
                <a16:creationId xmlns:a16="http://schemas.microsoft.com/office/drawing/2014/main" id="{45261B4A-A2C3-9C5C-58D8-34CD4ED51B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8211" y="785283"/>
            <a:ext cx="10587922" cy="5256356"/>
          </a:xfrm>
        </p:spPr>
      </p:pic>
    </p:spTree>
    <p:extLst>
      <p:ext uri="{BB962C8B-B14F-4D97-AF65-F5344CB8AC3E}">
        <p14:creationId xmlns:p14="http://schemas.microsoft.com/office/powerpoint/2010/main" val="24589903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3788AF-F0F1-E202-C4A0-AD5872827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ARIMA MODEL</a:t>
            </a:r>
          </a:p>
        </p:txBody>
      </p:sp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6A02CAE7-083F-5BEC-CD52-08E73D7C98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8183" y="922096"/>
            <a:ext cx="4241800" cy="2349500"/>
          </a:xfrm>
          <a:prstGeom prst="rect">
            <a:avLst/>
          </a:prstGeom>
        </p:spPr>
      </p:pic>
      <p:pic>
        <p:nvPicPr>
          <p:cNvPr id="14" name="Content Placeholder 1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45A589E-37EE-D1E3-87CC-DA73114160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96401" y="1847585"/>
            <a:ext cx="5749865" cy="3636963"/>
          </a:xfrm>
        </p:spPr>
      </p:pic>
      <p:pic>
        <p:nvPicPr>
          <p:cNvPr id="10" name="Picture 9" descr="Table&#10;&#10;Description automatically generated">
            <a:extLst>
              <a:ext uri="{FF2B5EF4-FFF2-40B4-BE49-F238E27FC236}">
                <a16:creationId xmlns:a16="http://schemas.microsoft.com/office/drawing/2014/main" id="{7B7F602E-D669-5C6D-B3D4-A0EF7A6DCF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2837" y="3305463"/>
            <a:ext cx="5144611" cy="269760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4C711AD-5017-4BB5-23C0-C17176E6CFBA}"/>
              </a:ext>
            </a:extLst>
          </p:cNvPr>
          <p:cNvSpPr/>
          <p:nvPr/>
        </p:nvSpPr>
        <p:spPr>
          <a:xfrm>
            <a:off x="3030583" y="1847585"/>
            <a:ext cx="705394" cy="229409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1F7624-7558-B2C0-6839-E91BAA140DC7}"/>
              </a:ext>
            </a:extLst>
          </p:cNvPr>
          <p:cNvSpPr txBox="1"/>
          <p:nvPr/>
        </p:nvSpPr>
        <p:spPr>
          <a:xfrm>
            <a:off x="1602377" y="5559141"/>
            <a:ext cx="426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best model is ARIMA(0,1,1)</a:t>
            </a:r>
          </a:p>
        </p:txBody>
      </p:sp>
    </p:spTree>
    <p:extLst>
      <p:ext uri="{BB962C8B-B14F-4D97-AF65-F5344CB8AC3E}">
        <p14:creationId xmlns:p14="http://schemas.microsoft.com/office/powerpoint/2010/main" val="11446920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735117-D492-2E23-B22D-9E938FFE4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ARIMA RESULT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41B0010-E786-6E4E-B144-089741F2CDE0}"/>
              </a:ext>
            </a:extLst>
          </p:cNvPr>
          <p:cNvSpPr txBox="1">
            <a:spLocks/>
          </p:cNvSpPr>
          <p:nvPr/>
        </p:nvSpPr>
        <p:spPr>
          <a:xfrm>
            <a:off x="6491743" y="2334119"/>
            <a:ext cx="5395365" cy="10370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500" dirty="0"/>
              <a:t>Mean squared error: 0.679</a:t>
            </a:r>
            <a:br>
              <a:rPr lang="en-US" sz="2500" dirty="0"/>
            </a:br>
            <a:endParaRPr lang="en-US" sz="2500" dirty="0"/>
          </a:p>
          <a:p>
            <a:r>
              <a:rPr lang="en-US" sz="2500" dirty="0"/>
              <a:t>Mean absolute error: 0.581</a:t>
            </a:r>
          </a:p>
          <a:p>
            <a:endParaRPr lang="en-US" sz="2500" dirty="0"/>
          </a:p>
          <a:p>
            <a:endParaRPr lang="en-US" sz="2500" dirty="0"/>
          </a:p>
        </p:txBody>
      </p:sp>
      <p:pic>
        <p:nvPicPr>
          <p:cNvPr id="8" name="Content Placeholder 7" descr="Chart, scatter chart&#10;&#10;Description automatically generated">
            <a:extLst>
              <a:ext uri="{FF2B5EF4-FFF2-40B4-BE49-F238E27FC236}">
                <a16:creationId xmlns:a16="http://schemas.microsoft.com/office/drawing/2014/main" id="{AD16B59D-46DC-A59A-5B42-D0C3FF415A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5834" y="1709370"/>
            <a:ext cx="5605909" cy="3636963"/>
          </a:xfrm>
        </p:spPr>
      </p:pic>
    </p:spTree>
    <p:extLst>
      <p:ext uri="{BB962C8B-B14F-4D97-AF65-F5344CB8AC3E}">
        <p14:creationId xmlns:p14="http://schemas.microsoft.com/office/powerpoint/2010/main" val="18507345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889E0-9421-A5F9-54F6-3BDD03872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Black-</a:t>
            </a:r>
            <a:r>
              <a:rPr lang="en-US" dirty="0" err="1"/>
              <a:t>scholes</a:t>
            </a:r>
            <a:r>
              <a:rPr lang="en-US" dirty="0"/>
              <a:t> formula</a:t>
            </a: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7A65D32B-CAE8-CB5E-D67F-BC78AB5D86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0100" y="1869016"/>
            <a:ext cx="4185735" cy="3636963"/>
          </a:xfr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A2ECD8D-104B-F5E4-34D9-18D3652F22B9}"/>
              </a:ext>
            </a:extLst>
          </p:cNvPr>
          <p:cNvSpPr txBox="1">
            <a:spLocks/>
          </p:cNvSpPr>
          <p:nvPr/>
        </p:nvSpPr>
        <p:spPr>
          <a:xfrm>
            <a:off x="6046267" y="2039126"/>
            <a:ext cx="5395365" cy="10370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500" dirty="0"/>
              <a:t>In our problem:</a:t>
            </a:r>
          </a:p>
          <a:p>
            <a:r>
              <a:rPr lang="en-US" sz="2500" dirty="0"/>
              <a:t>Spot price = </a:t>
            </a:r>
            <a:r>
              <a:rPr lang="en-US" sz="2400" dirty="0"/>
              <a:t>1267.475</a:t>
            </a:r>
            <a:endParaRPr lang="en-US" sz="2500" dirty="0"/>
          </a:p>
          <a:p>
            <a:r>
              <a:rPr lang="en-US" sz="2500" dirty="0"/>
              <a:t>Maturity time = Nov 25</a:t>
            </a:r>
            <a:r>
              <a:rPr lang="en-US" sz="2500" baseline="30000" dirty="0"/>
              <a:t>th  </a:t>
            </a:r>
            <a:r>
              <a:rPr lang="en-US" sz="2500" dirty="0"/>
              <a:t>2022</a:t>
            </a:r>
          </a:p>
          <a:p>
            <a:r>
              <a:rPr lang="en-US" sz="2500" dirty="0"/>
              <a:t>Strike price = 1700</a:t>
            </a:r>
          </a:p>
          <a:p>
            <a:r>
              <a:rPr lang="en-US" sz="2500" dirty="0"/>
              <a:t>Volatility: 6-week average vol &amp; 1-week average vol</a:t>
            </a:r>
          </a:p>
          <a:p>
            <a:endParaRPr lang="en-US" sz="2500" dirty="0"/>
          </a:p>
          <a:p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2530006772"/>
      </p:ext>
    </p:extLst>
  </p:cSld>
  <p:clrMapOvr>
    <a:masterClrMapping/>
  </p:clrMapOvr>
</p:sld>
</file>

<file path=ppt/theme/theme1.xml><?xml version="1.0" encoding="utf-8"?>
<a:theme xmlns:a="http://schemas.openxmlformats.org/drawingml/2006/main" name="ChronicleVTI">
  <a:themeElements>
    <a:clrScheme name="AnalogousFromLightSeedLeftStep">
      <a:dk1>
        <a:srgbClr val="000000"/>
      </a:dk1>
      <a:lt1>
        <a:srgbClr val="FFFFFF"/>
      </a:lt1>
      <a:dk2>
        <a:srgbClr val="24393F"/>
      </a:dk2>
      <a:lt2>
        <a:srgbClr val="E8E8E2"/>
      </a:lt2>
      <a:accent1>
        <a:srgbClr val="8885D7"/>
      </a:accent1>
      <a:accent2>
        <a:srgbClr val="6A90CE"/>
      </a:accent2>
      <a:accent3>
        <a:srgbClr val="5AAEC3"/>
      </a:accent3>
      <a:accent4>
        <a:srgbClr val="5DB4A2"/>
      </a:accent4>
      <a:accent5>
        <a:srgbClr val="68B484"/>
      </a:accent5>
      <a:accent6>
        <a:srgbClr val="62B65E"/>
      </a:accent6>
      <a:hlink>
        <a:srgbClr val="848651"/>
      </a:hlink>
      <a:folHlink>
        <a:srgbClr val="7F7F7F"/>
      </a:folHlink>
    </a:clrScheme>
    <a:fontScheme name="Univers Calisto">
      <a:majorFont>
        <a:latin typeface="Univers Condensed"/>
        <a:ea typeface=""/>
        <a:cs typeface=""/>
      </a:majorFont>
      <a:minorFont>
        <a:latin typeface="Calisto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hronicleVTI" id="{508E4D90-5116-4BF0-876B-3F422DD1F65F}" vid="{AA21DC3D-92A8-43A4-8358-ED428371CD5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3657</TotalTime>
  <Words>370</Words>
  <Application>Microsoft Macintosh PowerPoint</Application>
  <PresentationFormat>Widescreen</PresentationFormat>
  <Paragraphs>39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Calibri</vt:lpstr>
      <vt:lpstr>Calisto MT</vt:lpstr>
      <vt:lpstr>Univers Condensed</vt:lpstr>
      <vt:lpstr>Wingdings</vt:lpstr>
      <vt:lpstr>ChronicleVTI</vt:lpstr>
      <vt:lpstr>A time series approach for option pricing</vt:lpstr>
      <vt:lpstr>Goal Statement</vt:lpstr>
      <vt:lpstr>Data overview</vt:lpstr>
      <vt:lpstr>Missing value summary</vt:lpstr>
      <vt:lpstr>Data Wrangling</vt:lpstr>
      <vt:lpstr>PowerPoint Presentation</vt:lpstr>
      <vt:lpstr>ARIMA MODEL</vt:lpstr>
      <vt:lpstr>ARIMA RESULT</vt:lpstr>
      <vt:lpstr>Black-scholes formula</vt:lpstr>
      <vt:lpstr>Black-scholes results</vt:lpstr>
      <vt:lpstr>Summary AND PROPOSED IMPROVEMENTS</vt:lpstr>
      <vt:lpstr>PROPOSED IMPROVEMENTS</vt:lpstr>
      <vt:lpstr>THANK You for your attention!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time series approach for option pricing</dc:title>
  <dc:creator>Nguyet Le</dc:creator>
  <cp:lastModifiedBy>Nguyet Le</cp:lastModifiedBy>
  <cp:revision>7</cp:revision>
  <dcterms:created xsi:type="dcterms:W3CDTF">2022-11-28T05:06:59Z</dcterms:created>
  <dcterms:modified xsi:type="dcterms:W3CDTF">2023-02-19T04:18:04Z</dcterms:modified>
</cp:coreProperties>
</file>